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4"/>
  </p:notesMasterIdLst>
  <p:sldIdLst>
    <p:sldId id="267" r:id="rId2"/>
    <p:sldId id="257" r:id="rId3"/>
    <p:sldId id="258" r:id="rId4"/>
    <p:sldId id="259" r:id="rId5"/>
    <p:sldId id="261" r:id="rId6"/>
    <p:sldId id="276" r:id="rId7"/>
    <p:sldId id="260" r:id="rId8"/>
    <p:sldId id="262" r:id="rId9"/>
    <p:sldId id="263" r:id="rId10"/>
    <p:sldId id="265" r:id="rId11"/>
    <p:sldId id="278" r:id="rId12"/>
    <p:sldId id="277" r:id="rId13"/>
    <p:sldId id="266" r:id="rId14"/>
    <p:sldId id="268" r:id="rId15"/>
    <p:sldId id="269" r:id="rId16"/>
    <p:sldId id="270" r:id="rId17"/>
    <p:sldId id="272" r:id="rId18"/>
    <p:sldId id="273" r:id="rId19"/>
    <p:sldId id="274" r:id="rId20"/>
    <p:sldId id="279" r:id="rId21"/>
    <p:sldId id="280" r:id="rId22"/>
    <p:sldId id="275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D3F8E8-35B2-4F7F-B37F-F6C6AEF4BEB4}" type="datetimeFigureOut">
              <a:rPr lang="en-US" smtClean="0"/>
              <a:pPr/>
              <a:t>2/18/2011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775B45-AE09-4108-867C-CD2BA362C28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775B45-AE09-4108-867C-CD2BA362C28C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05EAC2B-5463-4D28-8C26-4A7B7748EFA2}" type="datetime1">
              <a:rPr lang="en-US" smtClean="0"/>
              <a:pPr/>
              <a:t>2/18/2011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r>
              <a:rPr lang="zh-TW" altLang="en-US" smtClean="0"/>
              <a:t>弘立書院中國文化中心</a:t>
            </a: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03F2560-8982-42C2-A288-999E97479B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564792-F025-4CBD-A382-EFC3BC9CB437}" type="datetime1">
              <a:rPr lang="en-US" smtClean="0"/>
              <a:pPr/>
              <a:t>2/18/2011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zh-TW" altLang="en-US" smtClean="0"/>
              <a:t>弘立書院中國文化中心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3F2560-8982-42C2-A288-999E97479B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22EF977D-785E-49B2-A88B-14756A7EC5B0}" type="datetime1">
              <a:rPr lang="en-US" smtClean="0"/>
              <a:pPr/>
              <a:t>2/18/2011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r>
              <a:rPr lang="zh-TW" altLang="en-US" smtClean="0"/>
              <a:t>弘立書院中國文化中心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03F2560-8982-42C2-A288-999E97479B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760598-9959-4644-9A7B-D1E55FBB9226}" type="datetime1">
              <a:rPr lang="en-US" smtClean="0"/>
              <a:pPr/>
              <a:t>2/18/2011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zh-TW" altLang="en-US" smtClean="0"/>
              <a:t>弘立書院中國文化中心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3F2560-8982-42C2-A288-999E97479B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7638530-4ED8-45E6-82F9-7750588C343F}" type="datetime1">
              <a:rPr lang="en-US" smtClean="0"/>
              <a:pPr/>
              <a:t>2/18/2011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r>
              <a:rPr lang="zh-TW" altLang="en-US" smtClean="0"/>
              <a:t>弘立書院中國文化中心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403F2560-8982-42C2-A288-999E97479B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9981D6-626E-4A4E-9DC3-C9AEC5B15FD0}" type="datetime1">
              <a:rPr lang="en-US" smtClean="0"/>
              <a:pPr/>
              <a:t>2/18/2011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zh-TW" altLang="en-US" smtClean="0"/>
              <a:t>弘立書院中國文化中心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3F2560-8982-42C2-A288-999E97479B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C48B95-F15D-4A2D-9BBE-9F6B12B95240}" type="datetime1">
              <a:rPr lang="en-US" smtClean="0"/>
              <a:pPr/>
              <a:t>2/18/2011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zh-TW" altLang="en-US" smtClean="0"/>
              <a:t>弘立書院中國文化中心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3F2560-8982-42C2-A288-999E97479B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E94915-53A9-46A4-86C7-B6958E0C0ADA}" type="datetime1">
              <a:rPr lang="en-US" smtClean="0"/>
              <a:pPr/>
              <a:t>2/18/2011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zh-TW" altLang="en-US" smtClean="0"/>
              <a:t>弘立書院中國文化中心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3F2560-8982-42C2-A288-999E97479B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C4CDDEC-7EB9-4482-AF48-2B2E9AFD8C91}" type="datetime1">
              <a:rPr lang="en-US" smtClean="0"/>
              <a:pPr/>
              <a:t>2/18/2011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r>
              <a:rPr lang="zh-TW" altLang="en-US" smtClean="0"/>
              <a:t>弘立書院中國文化中心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3F2560-8982-42C2-A288-999E97479B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299DC5B-8004-40D3-B51D-28256C3129FE}" type="datetime1">
              <a:rPr lang="en-US" smtClean="0"/>
              <a:pPr/>
              <a:t>2/18/2011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zh-TW" altLang="en-US" smtClean="0"/>
              <a:t>弘立書院中國文化中心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3F2560-8982-42C2-A288-999E97479B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BCA237-9961-4BB5-B23D-0E833F490454}" type="datetime1">
              <a:rPr lang="en-US" smtClean="0"/>
              <a:pPr/>
              <a:t>2/18/2011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zh-TW" altLang="en-US" smtClean="0"/>
              <a:t>弘立書院中國文化中心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3F2560-8982-42C2-A288-999E97479BF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FF6361D2-E883-4277-A915-54C079C9C4FF}" type="datetime1">
              <a:rPr lang="en-US" smtClean="0"/>
              <a:pPr/>
              <a:t>2/18/2011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r>
              <a:rPr lang="zh-TW" altLang="en-US" smtClean="0"/>
              <a:t>弘立書院中國文化中心</a:t>
            </a:r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03F2560-8982-42C2-A288-999E97479BF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1752600"/>
          </a:xfrm>
        </p:spPr>
        <p:txBody>
          <a:bodyPr/>
          <a:lstStyle/>
          <a:p>
            <a:r>
              <a:rPr lang="en-US" dirty="0" smtClean="0"/>
              <a:t>Chinese culture, bring it close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3581400" y="4876800"/>
            <a:ext cx="5114778" cy="1177448"/>
          </a:xfrm>
        </p:spPr>
        <p:txBody>
          <a:bodyPr>
            <a:noAutofit/>
          </a:bodyPr>
          <a:lstStyle/>
          <a:p>
            <a:r>
              <a:rPr lang="zh-CN" altLang="en-US" sz="5400" dirty="0" smtClean="0">
                <a:latin typeface="DFKai-SB" pitchFamily="65" charset="-120"/>
                <a:ea typeface="DFKai-SB" pitchFamily="65" charset="-120"/>
              </a:rPr>
              <a:t>弘立書院</a:t>
            </a:r>
            <a:endParaRPr lang="en-US" altLang="zh-CN" sz="5400" dirty="0" smtClean="0">
              <a:latin typeface="DFKai-SB" pitchFamily="65" charset="-120"/>
              <a:ea typeface="DFKai-SB" pitchFamily="65" charset="-120"/>
            </a:endParaRPr>
          </a:p>
          <a:p>
            <a:r>
              <a:rPr lang="zh-CN" altLang="en-US" sz="5400" dirty="0" smtClean="0">
                <a:latin typeface="DFKai-SB" pitchFamily="65" charset="-120"/>
                <a:ea typeface="DFKai-SB" pitchFamily="65" charset="-120"/>
              </a:rPr>
              <a:t>中國文化中心</a:t>
            </a:r>
            <a:endParaRPr lang="en-US" sz="5400" dirty="0">
              <a:latin typeface="DFKai-SB" pitchFamily="65" charset="-120"/>
              <a:ea typeface="DFKai-SB" pitchFamily="65" charset="-120"/>
            </a:endParaRPr>
          </a:p>
        </p:txBody>
      </p:sp>
      <p:pic>
        <p:nvPicPr>
          <p:cNvPr id="4" name="Picture 3" descr="CCC 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96200" y="3200400"/>
            <a:ext cx="994287" cy="10023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162800" cy="91440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中國文化中心工作：資料分享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2560-8982-42C2-A288-999E97479BF4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381000" y="1524000"/>
            <a:ext cx="7239000" cy="484632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altLang="zh-CN" dirty="0" smtClean="0">
                <a:latin typeface="DFKai-SB" pitchFamily="65" charset="-120"/>
                <a:ea typeface="DFKai-SB" pitchFamily="65" charset="-120"/>
              </a:rPr>
              <a:t>《</a:t>
            </a: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弟子規</a:t>
            </a:r>
            <a:r>
              <a:rPr lang="en-US" altLang="zh-CN" dirty="0" smtClean="0">
                <a:latin typeface="DFKai-SB" pitchFamily="65" charset="-120"/>
                <a:ea typeface="DFKai-SB" pitchFamily="65" charset="-120"/>
              </a:rPr>
              <a:t>》</a:t>
            </a: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理解</a:t>
            </a: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marL="514350" indent="-514350">
              <a:buFont typeface="+mj-lt"/>
              <a:buAutoNum type="arabicPeriod"/>
            </a:pPr>
            <a:endParaRPr lang="en-US" dirty="0" smtClean="0">
              <a:latin typeface="DFKai-SB" pitchFamily="65" charset="-120"/>
              <a:ea typeface="DFKai-SB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altLang="zh-CN" dirty="0" smtClean="0">
                <a:latin typeface="Plantagenet Cherokee" pitchFamily="18" charset="0"/>
                <a:ea typeface="DFKai-SB" pitchFamily="65" charset="-120"/>
              </a:rPr>
              <a:t>2010</a:t>
            </a: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諾貝爾和平獎</a:t>
            </a: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marL="514350" indent="-514350">
              <a:buFont typeface="+mj-lt"/>
              <a:buAutoNum type="arabicPeriod"/>
            </a:pPr>
            <a:endParaRPr lang="en-US" dirty="0" smtClean="0">
              <a:latin typeface="DFKai-SB" pitchFamily="65" charset="-120"/>
              <a:ea typeface="DFKai-SB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中國文化和中國傳統價值</a:t>
            </a: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marL="514350" indent="-514350">
              <a:buFont typeface="+mj-lt"/>
              <a:buAutoNum type="arabicPeriod"/>
            </a:pPr>
            <a:endParaRPr lang="en-US" dirty="0" smtClean="0">
              <a:latin typeface="DFKai-SB" pitchFamily="65" charset="-120"/>
              <a:ea typeface="DFKai-SB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解讀</a:t>
            </a:r>
            <a:r>
              <a:rPr lang="en-US" altLang="zh-CN" dirty="0" smtClean="0">
                <a:latin typeface="DFKai-SB" pitchFamily="65" charset="-120"/>
                <a:ea typeface="DFKai-SB" pitchFamily="65" charset="-120"/>
              </a:rPr>
              <a:t>《</a:t>
            </a: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清明上河圖</a:t>
            </a:r>
            <a:r>
              <a:rPr lang="en-US" altLang="zh-CN" dirty="0" smtClean="0">
                <a:latin typeface="DFKai-SB" pitchFamily="65" charset="-120"/>
                <a:ea typeface="DFKai-SB" pitchFamily="65" charset="-120"/>
              </a:rPr>
              <a:t>》</a:t>
            </a:r>
          </a:p>
          <a:p>
            <a:pPr marL="514350" indent="-514350">
              <a:buFont typeface="+mj-lt"/>
              <a:buAutoNum type="arabicPeriod"/>
            </a:pPr>
            <a:endParaRPr lang="en-US" dirty="0" smtClean="0">
              <a:latin typeface="DFKai-SB" pitchFamily="65" charset="-120"/>
              <a:ea typeface="DFKai-SB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資訊角：最新文化信息 </a:t>
            </a:r>
            <a:r>
              <a:rPr lang="en-US" altLang="zh-CN" dirty="0" smtClean="0">
                <a:latin typeface="DFKai-SB" pitchFamily="65" charset="-120"/>
                <a:ea typeface="DFKai-SB" pitchFamily="65" charset="-120"/>
              </a:rPr>
              <a:t>(what’s up)</a:t>
            </a:r>
            <a:endParaRPr lang="en-US" dirty="0">
              <a:latin typeface="DFKai-SB" pitchFamily="65" charset="-120"/>
              <a:ea typeface="DFKai-SB" pitchFamily="65" charset="-12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2560-8982-42C2-A288-999E97479BF4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3" name="Picture 2" descr="學好中文，全球趨勢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77773" y="0"/>
            <a:ext cx="4988453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2560-8982-42C2-A288-999E97479BF4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3" name="Picture 2" descr="學好中文，全球趨勢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77773" y="0"/>
            <a:ext cx="4988453" cy="6858000"/>
          </a:xfrm>
          <a:prstGeom prst="rect">
            <a:avLst/>
          </a:prstGeom>
        </p:spPr>
      </p:pic>
      <p:pic>
        <p:nvPicPr>
          <p:cNvPr id="4" name="Picture 3" descr="母親節說女紅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84626" y="0"/>
            <a:ext cx="577474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162800" cy="91440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中國文化中心：發現項目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2560-8982-42C2-A288-999E97479BF4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381000" y="1524000"/>
            <a:ext cx="7239000" cy="484632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高調啓動，確保活動質量</a:t>
            </a: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marL="514350" indent="-514350">
              <a:buFont typeface="+mj-lt"/>
              <a:buAutoNum type="arabicPeriod"/>
            </a:pP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廣泛聯係，設計多樣内容</a:t>
            </a: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marL="514350" indent="-514350">
              <a:buFont typeface="+mj-lt"/>
              <a:buAutoNum type="arabicPeriod"/>
            </a:pP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結合時事，靈活應變</a:t>
            </a: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marL="514350" indent="-514350">
              <a:buFont typeface="+mj-lt"/>
              <a:buAutoNum type="arabicPeriod"/>
            </a:pPr>
            <a:endParaRPr lang="en-US" dirty="0" smtClean="0">
              <a:latin typeface="DFKai-SB" pitchFamily="65" charset="-120"/>
              <a:ea typeface="DFKai-SB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積極反思，精心呈現活動成果</a:t>
            </a:r>
            <a:endParaRPr lang="en-US" dirty="0">
              <a:latin typeface="DFKai-SB" pitchFamily="65" charset="-120"/>
              <a:ea typeface="DFKai-SB" pitchFamily="65" charset="-12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162800" cy="91440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中國文化中心：教學合作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2560-8982-42C2-A288-999E97479BF4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7239000" cy="4846320"/>
          </a:xfrm>
        </p:spPr>
        <p:txBody>
          <a:bodyPr/>
          <a:lstStyle/>
          <a:p>
            <a:pPr lvl="0">
              <a:buFont typeface="Wingdings" pitchFamily="2" charset="2"/>
              <a:buChar char="Ø"/>
            </a:pPr>
            <a:r>
              <a:rPr lang="zh-TW" altLang="en-US" dirty="0" smtClean="0">
                <a:latin typeface="DFKai-SB" pitchFamily="65" charset="-120"/>
                <a:ea typeface="DFKai-SB" pitchFamily="65" charset="-120"/>
              </a:rPr>
              <a:t>與科目老師接觸，確定意向 </a:t>
            </a:r>
            <a:endParaRPr lang="en-US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合作撰寫教案</a:t>
            </a: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endParaRPr lang="en-US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設計學生工作紙</a:t>
            </a: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endParaRPr lang="en-US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參與學生評估</a:t>
            </a:r>
            <a:endParaRPr lang="en-US" dirty="0" smtClean="0">
              <a:latin typeface="DFKai-SB" pitchFamily="65" charset="-120"/>
              <a:ea typeface="DFKai-SB" pitchFamily="65" charset="-120"/>
            </a:endParaRP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162800" cy="91440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中國文化中心：活動流程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2560-8982-42C2-A288-999E97479BF4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33400" y="1295400"/>
            <a:ext cx="7162800" cy="4876800"/>
          </a:xfrm>
        </p:spPr>
        <p:txBody>
          <a:bodyPr/>
          <a:lstStyle/>
          <a:p>
            <a:pPr lvl="0">
              <a:buFont typeface="Wingdings" pitchFamily="2" charset="2"/>
              <a:buChar char="Ø"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尋找項目，確立項目</a:t>
            </a:r>
            <a:r>
              <a:rPr lang="zh-TW" altLang="en-US" dirty="0" smtClean="0">
                <a:latin typeface="DFKai-SB" pitchFamily="65" charset="-120"/>
                <a:ea typeface="DFKai-SB" pitchFamily="65" charset="-120"/>
              </a:rPr>
              <a:t> </a:t>
            </a: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（上一學期中期）</a:t>
            </a:r>
            <a:endParaRPr lang="en-US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設計每項活動具體内容（上一學期末期）</a:t>
            </a:r>
            <a:endParaRPr lang="en-US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新學期活動内容定稿，公之於衆（上一學期結束前）</a:t>
            </a: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申請款項</a:t>
            </a: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設計印刷海報</a:t>
            </a: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全校通告</a:t>
            </a: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嘉賓登記，保留場地</a:t>
            </a: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正式活動</a:t>
            </a: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None/>
            </a:pP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endParaRPr lang="en-US" dirty="0" smtClean="0">
              <a:latin typeface="DFKai-SB" pitchFamily="65" charset="-120"/>
              <a:ea typeface="DFKai-SB" pitchFamily="65" charset="-120"/>
            </a:endParaRP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162800" cy="91440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中國文化中心：活動流程（續）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2560-8982-42C2-A288-999E97479BF4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1524000"/>
            <a:ext cx="7010400" cy="4800600"/>
          </a:xfrm>
        </p:spPr>
        <p:txBody>
          <a:bodyPr/>
          <a:lstStyle/>
          <a:p>
            <a:pPr lvl="0">
              <a:buFont typeface="Wingdings" pitchFamily="2" charset="2"/>
              <a:buChar char="Ø"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支付費用</a:t>
            </a: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全校通訊</a:t>
            </a: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保存及分享照片錄像</a:t>
            </a: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年終答謝</a:t>
            </a: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None/>
            </a:pP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endParaRPr lang="en-US" dirty="0" smtClean="0">
              <a:latin typeface="DFKai-SB" pitchFamily="65" charset="-120"/>
              <a:ea typeface="DFKai-SB" pitchFamily="65" charset="-120"/>
            </a:endParaRP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162800" cy="91440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中國文化中心：資金來源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2560-8982-42C2-A288-999E97479BF4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1524000"/>
            <a:ext cx="7010400" cy="4800600"/>
          </a:xfrm>
        </p:spPr>
        <p:txBody>
          <a:bodyPr/>
          <a:lstStyle/>
          <a:p>
            <a:pPr lvl="0">
              <a:buFont typeface="Wingdings" pitchFamily="2" charset="2"/>
              <a:buChar char="Ø"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學校撥款</a:t>
            </a: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家長義捐、義工</a:t>
            </a: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開班盈利</a:t>
            </a: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活動參加成本費用</a:t>
            </a: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None/>
            </a:pP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endParaRPr lang="en-US" dirty="0" smtClean="0">
              <a:latin typeface="DFKai-SB" pitchFamily="65" charset="-120"/>
              <a:ea typeface="DFKai-SB" pitchFamily="65" charset="-120"/>
            </a:endParaRP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162800" cy="91440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中國文化中心：人力資源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2560-8982-42C2-A288-999E97479BF4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1524000"/>
            <a:ext cx="7010400" cy="3962400"/>
          </a:xfrm>
        </p:spPr>
        <p:txBody>
          <a:bodyPr/>
          <a:lstStyle/>
          <a:p>
            <a:pPr lvl="0">
              <a:buFont typeface="Wingdings" pitchFamily="2" charset="2"/>
              <a:buChar char="Ø"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學校專人負責 （帶薪）</a:t>
            </a: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家長義工</a:t>
            </a: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教師聯絡人</a:t>
            </a: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學生志願者，計入社區服務</a:t>
            </a: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None/>
            </a:pP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endParaRPr lang="en-US" dirty="0" smtClean="0">
              <a:latin typeface="DFKai-SB" pitchFamily="65" charset="-120"/>
              <a:ea typeface="DFKai-SB" pitchFamily="65" charset="-120"/>
            </a:endParaRP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162800" cy="91440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中國文化中心：秘訣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2560-8982-42C2-A288-999E97479BF4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1524000"/>
            <a:ext cx="7010400" cy="3962400"/>
          </a:xfrm>
        </p:spPr>
        <p:txBody>
          <a:bodyPr>
            <a:normAutofit/>
          </a:bodyPr>
          <a:lstStyle/>
          <a:p>
            <a:pPr lvl="0">
              <a:buFont typeface="Wingdings" pitchFamily="2" charset="2"/>
              <a:buChar char="Ø"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學校高層支持</a:t>
            </a: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引起科目老師注意</a:t>
            </a: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與學校不同部門有效溝通</a:t>
            </a: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廣泛參與，引起多方興趣</a:t>
            </a: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endParaRPr lang="en-US" dirty="0" smtClean="0">
              <a:latin typeface="DFKai-SB" pitchFamily="65" charset="-120"/>
              <a:ea typeface="DFKai-SB" pitchFamily="65" charset="-120"/>
            </a:endParaRP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SimHei" pitchFamily="49" charset="-122"/>
                <a:ea typeface="SimHei" pitchFamily="49" charset="-122"/>
              </a:rPr>
              <a:t>中國文化中心宗旨：</a:t>
            </a:r>
            <a:endParaRPr lang="en-US" dirty="0">
              <a:latin typeface="SimHei" pitchFamily="49" charset="-122"/>
              <a:ea typeface="SimHei" pitchFamily="49" charset="-122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弘立建校宗旨</a:t>
            </a:r>
            <a:r>
              <a:rPr lang="en-US" altLang="zh-CN" dirty="0" smtClean="0">
                <a:latin typeface="DFKai-SB" pitchFamily="65" charset="-120"/>
                <a:ea typeface="DFKai-SB" pitchFamily="65" charset="-120"/>
              </a:rPr>
              <a:t>-</a:t>
            </a: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立足中國文化，具有國際情懷</a:t>
            </a:r>
            <a:r>
              <a:rPr lang="en-US" altLang="zh-CN" dirty="0" smtClean="0">
                <a:latin typeface="DFKai-SB" pitchFamily="65" charset="-120"/>
                <a:ea typeface="DFKai-SB" pitchFamily="65" charset="-120"/>
              </a:rPr>
              <a:t>—</a:t>
            </a: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中文教學佔有相當比例</a:t>
            </a: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marL="514350" indent="-514350">
              <a:buFont typeface="+mj-lt"/>
              <a:buAutoNum type="arabicPeriod"/>
            </a:pP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語言和文化的關係</a:t>
            </a:r>
            <a:r>
              <a:rPr lang="en-US" altLang="zh-CN" dirty="0" smtClean="0">
                <a:latin typeface="DFKai-SB" pitchFamily="65" charset="-120"/>
                <a:ea typeface="DFKai-SB" pitchFamily="65" charset="-120"/>
              </a:rPr>
              <a:t>-</a:t>
            </a:r>
            <a:r>
              <a:rPr lang="zh-TW" altLang="en-US" dirty="0" smtClean="0">
                <a:latin typeface="DFKai-SB" pitchFamily="65" charset="-120"/>
                <a:ea typeface="DFKai-SB" pitchFamily="65" charset="-120"/>
              </a:rPr>
              <a:t>文化依賴語言來表達，語言是文化傳播和發展的工具</a:t>
            </a:r>
            <a:r>
              <a:rPr lang="en-US" altLang="zh-CN" dirty="0" smtClean="0">
                <a:latin typeface="DFKai-SB" pitchFamily="65" charset="-120"/>
                <a:ea typeface="DFKai-SB" pitchFamily="65" charset="-120"/>
              </a:rPr>
              <a:t>-</a:t>
            </a:r>
            <a:r>
              <a:rPr lang="zh-TW" altLang="en-US" dirty="0" smtClean="0">
                <a:latin typeface="DFKai-SB" pitchFamily="65" charset="-120"/>
                <a:ea typeface="DFKai-SB" pitchFamily="65" charset="-120"/>
              </a:rPr>
              <a:t>讓學生語言深層的意義</a:t>
            </a:r>
            <a:r>
              <a:rPr lang="en-US" altLang="zh-CN" dirty="0" smtClean="0">
                <a:latin typeface="DFKai-SB" pitchFamily="65" charset="-120"/>
                <a:ea typeface="DFKai-SB" pitchFamily="65" charset="-120"/>
              </a:rPr>
              <a:t>-</a:t>
            </a: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中華</a:t>
            </a:r>
            <a:r>
              <a:rPr lang="en-US" altLang="zh-CN" dirty="0" smtClean="0">
                <a:latin typeface="DFKai-SB" pitchFamily="65" charset="-120"/>
                <a:ea typeface="DFKai-SB" pitchFamily="65" charset="-120"/>
              </a:rPr>
              <a:t>/</a:t>
            </a: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中國文化是什麽</a:t>
            </a: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marL="514350" indent="-514350">
              <a:buFont typeface="+mj-lt"/>
              <a:buAutoNum type="arabicPeriod"/>
            </a:pP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聯絡家長，建立弘立社區意識</a:t>
            </a: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marL="514350" indent="-514350">
              <a:buFont typeface="+mj-lt"/>
              <a:buAutoNum type="arabicPeriod"/>
            </a:pP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TW" altLang="en-US" dirty="0" smtClean="0">
                <a:latin typeface="DFKai-SB" pitchFamily="65" charset="-120"/>
                <a:ea typeface="DFKai-SB" pitchFamily="65" charset="-120"/>
              </a:rPr>
              <a:t>豐富社區生活</a:t>
            </a: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，</a:t>
            </a:r>
            <a:r>
              <a:rPr lang="zh-TW" altLang="en-US" dirty="0" smtClean="0">
                <a:latin typeface="DFKai-SB" pitchFamily="65" charset="-120"/>
                <a:ea typeface="DFKai-SB" pitchFamily="65" charset="-120"/>
              </a:rPr>
              <a:t>展現文化深度</a:t>
            </a: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，</a:t>
            </a:r>
            <a:r>
              <a:rPr lang="zh-TW" altLang="en-US" dirty="0" smtClean="0">
                <a:latin typeface="DFKai-SB" pitchFamily="65" charset="-120"/>
                <a:ea typeface="DFKai-SB" pitchFamily="65" charset="-120"/>
              </a:rPr>
              <a:t>勵志終身學習</a:t>
            </a: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，</a:t>
            </a:r>
            <a:r>
              <a:rPr lang="zh-TW" altLang="en-US" dirty="0" smtClean="0">
                <a:latin typeface="DFKai-SB" pitchFamily="65" charset="-120"/>
                <a:ea typeface="DFKai-SB" pitchFamily="65" charset="-120"/>
              </a:rPr>
              <a:t>促進思想交流 </a:t>
            </a: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marL="514350" indent="-514350">
              <a:buFont typeface="+mj-lt"/>
              <a:buAutoNum type="arabicPeriod"/>
            </a:pPr>
            <a:endParaRPr lang="en-US" altLang="zh-CN" dirty="0" smtClean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2560-8982-42C2-A288-999E97479BF4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2560-8982-42C2-A288-999E97479BF4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1026" name="Picture 2" descr="C:\Users\jniu\Desktop\CCC\ccc events\書畫展\May\POS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33561"/>
            <a:ext cx="4572000" cy="64720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2560-8982-42C2-A288-999E97479BF4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2050" name="Picture 2" descr="\\Isfstafffile01\photos相片\2010-11\20110118 CCC Ceremony\IMG_52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316874">
            <a:off x="335244" y="512791"/>
            <a:ext cx="3276600" cy="2457450"/>
          </a:xfrm>
          <a:prstGeom prst="rect">
            <a:avLst/>
          </a:prstGeom>
          <a:noFill/>
        </p:spPr>
      </p:pic>
      <p:pic>
        <p:nvPicPr>
          <p:cNvPr id="2051" name="Picture 3" descr="\\Isfstafffile01\photos相片\2010-11\20110118 CCC Ceremony\IMG_52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97815">
            <a:off x="4274281" y="363767"/>
            <a:ext cx="4027914" cy="3020865"/>
          </a:xfrm>
          <a:prstGeom prst="rect">
            <a:avLst/>
          </a:prstGeom>
          <a:noFill/>
        </p:spPr>
      </p:pic>
      <p:pic>
        <p:nvPicPr>
          <p:cNvPr id="2052" name="Picture 4" descr="\\Isfstafffile01\photos相片\2010-11\20110118 CCC Ceremony\IMG_53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825194">
            <a:off x="275827" y="3694378"/>
            <a:ext cx="3686771" cy="2765013"/>
          </a:xfrm>
          <a:prstGeom prst="rect">
            <a:avLst/>
          </a:prstGeom>
          <a:noFill/>
        </p:spPr>
      </p:pic>
      <p:pic>
        <p:nvPicPr>
          <p:cNvPr id="2053" name="Picture 5" descr="\\Isfstafffile01\photos相片\2010-11\20110118 CCC Ceremony\IMG_533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433879">
            <a:off x="4565932" y="3827486"/>
            <a:ext cx="3894008" cy="2920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162800" cy="91440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中國文化中心：分享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2560-8982-42C2-A288-999E97479BF4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1524000"/>
            <a:ext cx="7010400" cy="3962400"/>
          </a:xfrm>
        </p:spPr>
        <p:txBody>
          <a:bodyPr/>
          <a:lstStyle/>
          <a:p>
            <a:pPr lvl="0">
              <a:buFont typeface="Wingdings" pitchFamily="2" charset="2"/>
              <a:buChar char="Ø"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本學期活動内容介紹</a:t>
            </a: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活動邀請</a:t>
            </a: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None/>
            </a:pP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None/>
            </a:pP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lvl="0">
              <a:buFont typeface="Wingdings" pitchFamily="2" charset="2"/>
              <a:buChar char="Ø"/>
            </a:pPr>
            <a:endParaRPr lang="en-US" dirty="0" smtClean="0">
              <a:latin typeface="DFKai-SB" pitchFamily="65" charset="-120"/>
              <a:ea typeface="DFKai-SB" pitchFamily="65" charset="-120"/>
            </a:endParaRP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中國文化中心工作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endParaRPr lang="en-US" altLang="zh-TW" dirty="0" smtClean="0">
              <a:latin typeface="DFKai-SB" pitchFamily="65" charset="-120"/>
              <a:ea typeface="DFKai-SB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主題性</a:t>
            </a:r>
            <a:r>
              <a:rPr lang="zh-TW" altLang="en-US" dirty="0" smtClean="0">
                <a:latin typeface="DFKai-SB" pitchFamily="65" charset="-120"/>
                <a:ea typeface="DFKai-SB" pitchFamily="65" charset="-120"/>
              </a:rPr>
              <a:t>：講座，演</a:t>
            </a: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示</a:t>
            </a:r>
            <a:r>
              <a:rPr lang="zh-TW" altLang="en-US" dirty="0" smtClean="0">
                <a:latin typeface="DFKai-SB" pitchFamily="65" charset="-120"/>
                <a:ea typeface="DFKai-SB" pitchFamily="65" charset="-120"/>
              </a:rPr>
              <a:t>，展覽</a:t>
            </a: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，工作坊</a:t>
            </a:r>
            <a:endParaRPr lang="en-US" altLang="zh-TW" dirty="0" smtClean="0">
              <a:latin typeface="DFKai-SB" pitchFamily="65" charset="-120"/>
              <a:ea typeface="DFKai-SB" pitchFamily="65" charset="-120"/>
            </a:endParaRPr>
          </a:p>
          <a:p>
            <a:pPr marL="514350" indent="-514350">
              <a:buFont typeface="+mj-lt"/>
              <a:buAutoNum type="arabicPeriod"/>
            </a:pPr>
            <a:endParaRPr lang="en-US" dirty="0" smtClean="0">
              <a:latin typeface="DFKai-SB" pitchFamily="65" charset="-120"/>
              <a:ea typeface="DFKai-SB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經常性：各類</a:t>
            </a:r>
            <a:r>
              <a:rPr lang="zh-TW" altLang="en-US" dirty="0" smtClean="0">
                <a:latin typeface="DFKai-SB" pitchFamily="65" charset="-120"/>
                <a:ea typeface="DFKai-SB" pitchFamily="65" charset="-120"/>
              </a:rPr>
              <a:t>課程及讀書會</a:t>
            </a:r>
            <a:endParaRPr lang="en-US" altLang="zh-TW" dirty="0" smtClean="0">
              <a:latin typeface="DFKai-SB" pitchFamily="65" charset="-120"/>
              <a:ea typeface="DFKai-SB" pitchFamily="65" charset="-120"/>
            </a:endParaRPr>
          </a:p>
          <a:p>
            <a:pPr marL="514350" indent="-514350">
              <a:buFont typeface="+mj-lt"/>
              <a:buAutoNum type="arabicPeriod"/>
            </a:pPr>
            <a:endParaRPr lang="en-US" dirty="0" smtClean="0">
              <a:latin typeface="DFKai-SB" pitchFamily="65" charset="-120"/>
              <a:ea typeface="DFKai-SB" pitchFamily="65" charset="-12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zh-TW" altLang="en-US" dirty="0" smtClean="0">
                <a:latin typeface="DFKai-SB" pitchFamily="65" charset="-120"/>
                <a:ea typeface="DFKai-SB" pitchFamily="65" charset="-120"/>
              </a:rPr>
              <a:t>資料分享</a:t>
            </a:r>
            <a:endParaRPr lang="en-US" dirty="0" smtClean="0">
              <a:latin typeface="DFKai-SB" pitchFamily="65" charset="-120"/>
              <a:ea typeface="DFKai-SB" pitchFamily="65" charset="-120"/>
            </a:endParaRP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2560-8982-42C2-A288-999E97479BF4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中國文化中心工作：主題式</a:t>
            </a:r>
            <a:r>
              <a:rPr lang="en-US" altLang="zh-CN" dirty="0" smtClean="0"/>
              <a:t>-</a:t>
            </a:r>
            <a:r>
              <a:rPr lang="zh-CN" altLang="en-US" dirty="0" smtClean="0"/>
              <a:t>講座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153400" cy="4846320"/>
          </a:xfrm>
        </p:spPr>
        <p:txBody>
          <a:bodyPr/>
          <a:lstStyle/>
          <a:p>
            <a:pPr marL="514350" indent="-514350">
              <a:buNone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孔子與儒家的關係   西九龍：香港文化的過去與未來</a:t>
            </a: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marL="514350" indent="-514350">
              <a:buNone/>
            </a:pPr>
            <a:endParaRPr lang="en-US" dirty="0">
              <a:latin typeface="DFKai-SB" pitchFamily="65" charset="-120"/>
              <a:ea typeface="DFKai-SB" pitchFamily="65" charset="-12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2560-8982-42C2-A288-999E97479BF4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1026" name="Picture 2" descr="R:\Photos 相片\2009-10\20100121 CCC Seminar on Confusious and Ruism\IMG_26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124200"/>
            <a:ext cx="3302010" cy="2476449"/>
          </a:xfrm>
          <a:prstGeom prst="rect">
            <a:avLst/>
          </a:prstGeom>
          <a:noFill/>
        </p:spPr>
      </p:pic>
      <p:pic>
        <p:nvPicPr>
          <p:cNvPr id="1027" name="Picture 3" descr="R:\Photos 相片\2009-10\20100302 CCC Ada Wong seminar\DSC03731.JPG"/>
          <p:cNvPicPr>
            <a:picLocks noChangeAspect="1" noChangeArrowheads="1"/>
          </p:cNvPicPr>
          <p:nvPr/>
        </p:nvPicPr>
        <p:blipFill>
          <a:blip r:embed="rId3" cstate="print"/>
          <a:srcRect t="22500"/>
          <a:stretch>
            <a:fillRect/>
          </a:stretch>
        </p:blipFill>
        <p:spPr bwMode="auto">
          <a:xfrm>
            <a:off x="3886200" y="3124200"/>
            <a:ext cx="4064000" cy="2362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中國文化中心工作：主題式</a:t>
            </a:r>
            <a:r>
              <a:rPr lang="en-US" altLang="zh-CN" dirty="0" smtClean="0"/>
              <a:t>-</a:t>
            </a:r>
            <a:r>
              <a:rPr lang="zh-CN" altLang="en-US" dirty="0" smtClean="0"/>
              <a:t>演示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11680"/>
            <a:ext cx="7239000" cy="4846320"/>
          </a:xfrm>
        </p:spPr>
        <p:txBody>
          <a:bodyPr/>
          <a:lstStyle/>
          <a:p>
            <a:pPr marL="514350" indent="-514350">
              <a:buNone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中樂演奏與示範          廣東大戯零距離 </a:t>
            </a: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marL="514350" indent="-514350">
              <a:buNone/>
            </a:pPr>
            <a:endParaRPr lang="en-US" dirty="0">
              <a:latin typeface="DFKai-SB" pitchFamily="65" charset="-120"/>
              <a:ea typeface="DFKai-SB" pitchFamily="65" charset="-12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2560-8982-42C2-A288-999E97479BF4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2050" name="Picture 2" descr="R:\Photos 相片\2009-10\20100312 CCC Chinese Music\DSC039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124200"/>
            <a:ext cx="3149600" cy="2362200"/>
          </a:xfrm>
          <a:prstGeom prst="rect">
            <a:avLst/>
          </a:prstGeom>
          <a:noFill/>
        </p:spPr>
      </p:pic>
      <p:pic>
        <p:nvPicPr>
          <p:cNvPr id="8" name="Picture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6200" y="3124200"/>
            <a:ext cx="4038600" cy="2286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中國文化中心工作：主題式</a:t>
            </a:r>
            <a:r>
              <a:rPr lang="en-US" altLang="zh-CN" dirty="0" smtClean="0"/>
              <a:t>-</a:t>
            </a:r>
            <a:r>
              <a:rPr lang="zh-CN" altLang="en-US" dirty="0" smtClean="0"/>
              <a:t>演示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7239000" cy="4846320"/>
          </a:xfrm>
        </p:spPr>
        <p:txBody>
          <a:bodyPr/>
          <a:lstStyle/>
          <a:p>
            <a:pPr marL="514350" indent="-514350">
              <a:buNone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中華音樂與哲理人生        香港大學合作項目 </a:t>
            </a: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 marL="514350" indent="-514350">
              <a:buNone/>
            </a:pPr>
            <a:endParaRPr lang="en-US" dirty="0">
              <a:latin typeface="DFKai-SB" pitchFamily="65" charset="-120"/>
              <a:ea typeface="DFKai-SB" pitchFamily="65" charset="-12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2560-8982-42C2-A288-999E97479BF4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1026" name="Picture 2" descr="C:\Users\jniu\Pictures\New folder\IMG_41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438400"/>
            <a:ext cx="2876550" cy="3835400"/>
          </a:xfrm>
          <a:prstGeom prst="rect">
            <a:avLst/>
          </a:prstGeom>
          <a:noFill/>
        </p:spPr>
      </p:pic>
      <p:pic>
        <p:nvPicPr>
          <p:cNvPr id="1028" name="Picture 4" descr="C:\Users\jniu\Pictures\New folder\IMG_44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2971800"/>
            <a:ext cx="4064096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中國文化中心工作：主題式</a:t>
            </a:r>
            <a:r>
              <a:rPr lang="en-US" altLang="zh-CN" dirty="0" smtClean="0"/>
              <a:t>-</a:t>
            </a:r>
            <a:r>
              <a:rPr lang="zh-CN" altLang="en-US" dirty="0" smtClean="0"/>
              <a:t>展覽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“虎虎生風</a:t>
            </a:r>
            <a:r>
              <a:rPr lang="en-US" altLang="zh-CN" dirty="0" smtClean="0">
                <a:latin typeface="DFKai-SB" pitchFamily="65" charset="-120"/>
                <a:ea typeface="DFKai-SB" pitchFamily="65" charset="-120"/>
              </a:rPr>
              <a:t>‧</a:t>
            </a: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母親的藝術” 中國傳統布藝展</a:t>
            </a: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>
              <a:buNone/>
            </a:pPr>
            <a:endParaRPr lang="en-US" dirty="0">
              <a:latin typeface="DFKai-SB" pitchFamily="65" charset="-120"/>
              <a:ea typeface="DFKai-SB" pitchFamily="65" charset="-12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2560-8982-42C2-A288-999E97479BF4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3075" name="Picture 3" descr="R:\Photos 相片\2009-10\20100201 CCC Mothers' Art Exhibition\DSC03506.JPG"/>
          <p:cNvPicPr>
            <a:picLocks noChangeAspect="1" noChangeArrowheads="1"/>
          </p:cNvPicPr>
          <p:nvPr/>
        </p:nvPicPr>
        <p:blipFill>
          <a:blip r:embed="rId2" cstate="print"/>
          <a:srcRect t="15054" r="14516"/>
          <a:stretch>
            <a:fillRect/>
          </a:stretch>
        </p:blipFill>
        <p:spPr bwMode="auto">
          <a:xfrm>
            <a:off x="2743200" y="2133600"/>
            <a:ext cx="3352800" cy="2498785"/>
          </a:xfrm>
          <a:prstGeom prst="rect">
            <a:avLst/>
          </a:prstGeom>
          <a:noFill/>
        </p:spPr>
      </p:pic>
      <p:pic>
        <p:nvPicPr>
          <p:cNvPr id="3074" name="Picture 2" descr="R:\Photos 相片\2009-10\20100201 CCC Mothers' Art Exhibition\DSC0348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780979">
            <a:off x="271329" y="2936174"/>
            <a:ext cx="2628900" cy="3505200"/>
          </a:xfrm>
          <a:prstGeom prst="rect">
            <a:avLst/>
          </a:prstGeom>
          <a:noFill/>
        </p:spPr>
      </p:pic>
      <p:pic>
        <p:nvPicPr>
          <p:cNvPr id="3077" name="Picture 5" descr="R:\Photos 相片\2009-10\20100201 CCC Mothers' Art Exhibition\DSC0349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209225">
            <a:off x="5819240" y="2916054"/>
            <a:ext cx="2791218" cy="36452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中國文化中心工作：主題式</a:t>
            </a:r>
            <a:r>
              <a:rPr lang="en-US" altLang="zh-CN" dirty="0" smtClean="0"/>
              <a:t>-</a:t>
            </a:r>
            <a:r>
              <a:rPr lang="zh-CN" altLang="en-US" dirty="0" smtClean="0"/>
              <a:t>工作坊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dirty="0" smtClean="0">
                <a:latin typeface="DFKai-SB" pitchFamily="65" charset="-120"/>
                <a:ea typeface="DFKai-SB" pitchFamily="65" charset="-120"/>
              </a:rPr>
              <a:t>“母親的藝術” 小學生手工課  親子工作</a:t>
            </a:r>
            <a:endParaRPr lang="en-US" altLang="zh-CN" dirty="0" smtClean="0">
              <a:latin typeface="DFKai-SB" pitchFamily="65" charset="-120"/>
              <a:ea typeface="DFKai-SB" pitchFamily="65" charset="-120"/>
            </a:endParaRPr>
          </a:p>
          <a:p>
            <a:pPr>
              <a:buNone/>
            </a:pPr>
            <a:endParaRPr lang="en-US" dirty="0">
              <a:latin typeface="DFKai-SB" pitchFamily="65" charset="-120"/>
              <a:ea typeface="DFKai-SB" pitchFamily="65" charset="-12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2560-8982-42C2-A288-999E97479BF4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4098" name="Picture 2" descr="R:\Photos 相片\2009-10\20100503 CCC G2 Workshop\DSC043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2438400"/>
            <a:ext cx="3352800" cy="2514600"/>
          </a:xfrm>
          <a:prstGeom prst="rect">
            <a:avLst/>
          </a:prstGeom>
          <a:noFill/>
        </p:spPr>
      </p:pic>
      <p:pic>
        <p:nvPicPr>
          <p:cNvPr id="4099" name="Picture 3" descr="R:\Photos 相片\2009-10\20100503 CCC G2 Workshop\DSC043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780284">
            <a:off x="352187" y="3337538"/>
            <a:ext cx="2457450" cy="3276600"/>
          </a:xfrm>
          <a:prstGeom prst="rect">
            <a:avLst/>
          </a:prstGeom>
          <a:noFill/>
        </p:spPr>
      </p:pic>
      <p:pic>
        <p:nvPicPr>
          <p:cNvPr id="4100" name="Picture 4" descr="R:\Photos 相片\2009-10\20100503 CCC G2 Workshop\DSC04347.JPG"/>
          <p:cNvPicPr>
            <a:picLocks noChangeAspect="1" noChangeArrowheads="1"/>
          </p:cNvPicPr>
          <p:nvPr/>
        </p:nvPicPr>
        <p:blipFill>
          <a:blip r:embed="rId4" cstate="print"/>
          <a:srcRect l="15926" r="12526" b="13333"/>
          <a:stretch>
            <a:fillRect/>
          </a:stretch>
        </p:blipFill>
        <p:spPr bwMode="auto">
          <a:xfrm rot="997430">
            <a:off x="6232185" y="2708823"/>
            <a:ext cx="2406205" cy="3886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7239000" cy="114300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中國文化中心工作：經常性 </a:t>
            </a:r>
            <a:r>
              <a:rPr lang="en-US" altLang="zh-CN" dirty="0" smtClean="0"/>
              <a:t>(ECA)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2560-8982-42C2-A288-999E97479BF4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8" name="Content Placeholder 7"/>
          <p:cNvPicPr>
            <a:picLocks noGrp="1"/>
          </p:cNvPicPr>
          <p:nvPr>
            <p:ph idx="1"/>
          </p:nvPr>
        </p:nvPicPr>
        <p:blipFill>
          <a:blip r:embed="rId2" cstate="print"/>
          <a:srcRect l="4151" r="3854" b="18547"/>
          <a:stretch>
            <a:fillRect/>
          </a:stretch>
        </p:blipFill>
        <p:spPr bwMode="auto">
          <a:xfrm rot="20851213">
            <a:off x="644288" y="1547405"/>
            <a:ext cx="2552181" cy="2010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374c1ae7-e30a-4f5d-a70f-d102ef303a3a"/>
          <p:cNvPicPr/>
          <p:nvPr/>
        </p:nvPicPr>
        <p:blipFill>
          <a:blip r:embed="rId3" cstate="print">
            <a:lum bright="7000" contrast="28000"/>
          </a:blip>
          <a:srcRect l="17847" r="14534" b="1788"/>
          <a:stretch>
            <a:fillRect/>
          </a:stretch>
        </p:blipFill>
        <p:spPr bwMode="auto">
          <a:xfrm>
            <a:off x="3505200" y="1295400"/>
            <a:ext cx="1300634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C:\Users\jniu\Pictures\CCC\0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70588">
            <a:off x="5277142" y="4398395"/>
            <a:ext cx="2844800" cy="2133600"/>
          </a:xfrm>
          <a:prstGeom prst="rect">
            <a:avLst/>
          </a:prstGeom>
          <a:noFill/>
        </p:spPr>
      </p:pic>
      <p:pic>
        <p:nvPicPr>
          <p:cNvPr id="5123" name="Picture 3" descr="C:\Users\jniu\Pictures\CCC\IMG_158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92378">
            <a:off x="5373704" y="1429024"/>
            <a:ext cx="3567336" cy="2675502"/>
          </a:xfrm>
          <a:prstGeom prst="rect">
            <a:avLst/>
          </a:prstGeom>
          <a:noFill/>
        </p:spPr>
      </p:pic>
      <p:pic>
        <p:nvPicPr>
          <p:cNvPr id="5124" name="Picture 4" descr="C:\Users\jniu\Pictures\CCC\new 00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969931">
            <a:off x="292365" y="3630057"/>
            <a:ext cx="3454400" cy="2590800"/>
          </a:xfrm>
          <a:prstGeom prst="rect">
            <a:avLst/>
          </a:prstGeom>
          <a:noFill/>
        </p:spPr>
      </p:pic>
      <p:pic>
        <p:nvPicPr>
          <p:cNvPr id="15" name="Picture 14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2800" y="4038600"/>
            <a:ext cx="2296160" cy="1828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657</TotalTime>
  <Words>824</Words>
  <Application>Microsoft Office PowerPoint</Application>
  <PresentationFormat>On-screen Show (4:3)</PresentationFormat>
  <Paragraphs>139</Paragraphs>
  <Slides>22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Opulent</vt:lpstr>
      <vt:lpstr>Chinese culture, bring it close</vt:lpstr>
      <vt:lpstr>中國文化中心宗旨：</vt:lpstr>
      <vt:lpstr>中國文化中心工作</vt:lpstr>
      <vt:lpstr>中國文化中心工作：主題式-講座</vt:lpstr>
      <vt:lpstr>中國文化中心工作：主題式-演示</vt:lpstr>
      <vt:lpstr>中國文化中心工作：主題式-演示</vt:lpstr>
      <vt:lpstr>中國文化中心工作：主題式-展覽 </vt:lpstr>
      <vt:lpstr>中國文化中心工作：主題式-工作坊 </vt:lpstr>
      <vt:lpstr>中國文化中心工作：經常性 (ECA)</vt:lpstr>
      <vt:lpstr>中國文化中心工作：資料分享</vt:lpstr>
      <vt:lpstr>Slide 11</vt:lpstr>
      <vt:lpstr>Slide 12</vt:lpstr>
      <vt:lpstr>中國文化中心：發現項目</vt:lpstr>
      <vt:lpstr>中國文化中心：教學合作</vt:lpstr>
      <vt:lpstr>中國文化中心：活動流程</vt:lpstr>
      <vt:lpstr>中國文化中心：活動流程（續）</vt:lpstr>
      <vt:lpstr>中國文化中心：資金來源</vt:lpstr>
      <vt:lpstr>中國文化中心：人力資源</vt:lpstr>
      <vt:lpstr>中國文化中心：秘訣</vt:lpstr>
      <vt:lpstr>Slide 20</vt:lpstr>
      <vt:lpstr>Slide 21</vt:lpstr>
      <vt:lpstr>中國文化中心：分享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Chinese culture, bring it close</dc:title>
  <dc:creator>jniu</dc:creator>
  <cp:lastModifiedBy>jniu</cp:lastModifiedBy>
  <cp:revision>48</cp:revision>
  <dcterms:created xsi:type="dcterms:W3CDTF">2011-02-17T02:34:00Z</dcterms:created>
  <dcterms:modified xsi:type="dcterms:W3CDTF">2011-02-18T04:46:04Z</dcterms:modified>
</cp:coreProperties>
</file>